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556" autoAdjust="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2232" y="-72"/>
      </p:cViewPr>
      <p:guideLst>
        <p:guide orient="horz" pos="2905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355C066B-2594-480D-B7A1-B42A09FB9A6D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D6CA8D9D-3B63-42DF-B23E-5D17FDAE6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6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A8D9D-3B63-42DF-B23E-5D17FDAE641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74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A8D9D-3B63-42DF-B23E-5D17FDAE641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51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D508-4A84-45B3-962E-B5D639B2C5D3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0972-45A3-491E-BF85-D8DD34E39E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D508-4A84-45B3-962E-B5D639B2C5D3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0972-45A3-491E-BF85-D8DD34E39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D508-4A84-45B3-962E-B5D639B2C5D3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0972-45A3-491E-BF85-D8DD34E39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D508-4A84-45B3-962E-B5D639B2C5D3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0972-45A3-491E-BF85-D8DD34E39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D508-4A84-45B3-962E-B5D639B2C5D3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6B80972-45A3-491E-BF85-D8DD34E39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D508-4A84-45B3-962E-B5D639B2C5D3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0972-45A3-491E-BF85-D8DD34E39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D508-4A84-45B3-962E-B5D639B2C5D3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0972-45A3-491E-BF85-D8DD34E39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D508-4A84-45B3-962E-B5D639B2C5D3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0972-45A3-491E-BF85-D8DD34E39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D508-4A84-45B3-962E-B5D639B2C5D3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0972-45A3-491E-BF85-D8DD34E39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D508-4A84-45B3-962E-B5D639B2C5D3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0972-45A3-491E-BF85-D8DD34E39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D508-4A84-45B3-962E-B5D639B2C5D3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0972-45A3-491E-BF85-D8DD34E39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B9D508-4A84-45B3-962E-B5D639B2C5D3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6B80972-45A3-491E-BF85-D8DD34E39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7239000" cy="12954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IRWA Carolina’s Chapter 31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                           </a:t>
            </a:r>
            <a:r>
              <a:rPr lang="en-US" dirty="0" smtClean="0">
                <a:solidFill>
                  <a:schemeClr val="bg1"/>
                </a:solidFill>
              </a:rPr>
              <a:t>Spring</a:t>
            </a:r>
            <a:r>
              <a:rPr lang="en-US" dirty="0" smtClean="0">
                <a:solidFill>
                  <a:schemeClr val="bg1"/>
                </a:solidFill>
              </a:rPr>
              <a:t> Seminar-Durham, NC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                           </a:t>
            </a:r>
            <a:r>
              <a:rPr lang="en-US" dirty="0" smtClean="0">
                <a:solidFill>
                  <a:schemeClr val="bg1"/>
                </a:solidFill>
              </a:rPr>
              <a:t>April 24, </a:t>
            </a:r>
            <a:r>
              <a:rPr lang="en-US" dirty="0" smtClean="0">
                <a:solidFill>
                  <a:schemeClr val="bg1"/>
                </a:solidFill>
              </a:rPr>
              <a:t>2015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                      Membership Report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New IRWA31 Logo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228600"/>
            <a:ext cx="3886200" cy="2057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>
        <p14:reveal/>
        <p:sndAc>
          <p:stSnd>
            <p:snd r:embed="rId3" name="explode.wav"/>
          </p:stSnd>
        </p:sndAc>
      </p:transition>
    </mc:Choice>
    <mc:Fallback xmlns="">
      <p:transition spd="slow" advTm="5000">
        <p:fade/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523999" y="3276071"/>
            <a:ext cx="6248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Members					  </a:t>
            </a:r>
            <a:r>
              <a:rPr lang="en-US" sz="2000" dirty="0"/>
              <a:t>2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Total Membership as of February 20, 2015	</a:t>
            </a:r>
            <a:r>
              <a:rPr lang="en-US" sz="2000" dirty="0" smtClean="0">
                <a:solidFill>
                  <a:srgbClr val="FF0000"/>
                </a:solidFill>
              </a:rPr>
              <a:t>287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3" name="Picture 2" descr="New IRWA31 Logo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4600" y="990600"/>
            <a:ext cx="3886200" cy="2057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Tm="5000">
        <p:split orient="vert"/>
        <p:sndAc>
          <p:stSnd>
            <p:snd r:embed="rId3" name="drumroll.wav"/>
          </p:stSnd>
        </p:sndAc>
      </p:transition>
    </mc:Choice>
    <mc:Fallback xmlns="">
      <p:transition spd="slow" advTm="5000">
        <p:split orient="vert"/>
        <p:sndAc>
          <p:stSnd>
            <p:snd r:embed="rId5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1" y="337456"/>
            <a:ext cx="5910942" cy="369332"/>
          </a:xfrm>
          <a:custGeom>
            <a:avLst/>
            <a:gdLst>
              <a:gd name="connsiteX0" fmla="*/ 0 w 5334000"/>
              <a:gd name="connsiteY0" fmla="*/ 0 h 923330"/>
              <a:gd name="connsiteX1" fmla="*/ 5334000 w 5334000"/>
              <a:gd name="connsiteY1" fmla="*/ 0 h 923330"/>
              <a:gd name="connsiteX2" fmla="*/ 5334000 w 5334000"/>
              <a:gd name="connsiteY2" fmla="*/ 923330 h 923330"/>
              <a:gd name="connsiteX3" fmla="*/ 0 w 5334000"/>
              <a:gd name="connsiteY3" fmla="*/ 923330 h 923330"/>
              <a:gd name="connsiteX4" fmla="*/ 0 w 5334000"/>
              <a:gd name="connsiteY4" fmla="*/ 0 h 923330"/>
              <a:gd name="connsiteX0" fmla="*/ 0 w 5355771"/>
              <a:gd name="connsiteY0" fmla="*/ 0 h 2795673"/>
              <a:gd name="connsiteX1" fmla="*/ 5355771 w 5355771"/>
              <a:gd name="connsiteY1" fmla="*/ 1872343 h 2795673"/>
              <a:gd name="connsiteX2" fmla="*/ 5355771 w 5355771"/>
              <a:gd name="connsiteY2" fmla="*/ 2795673 h 2795673"/>
              <a:gd name="connsiteX3" fmla="*/ 21771 w 5355771"/>
              <a:gd name="connsiteY3" fmla="*/ 2795673 h 2795673"/>
              <a:gd name="connsiteX4" fmla="*/ 0 w 5355771"/>
              <a:gd name="connsiteY4" fmla="*/ 0 h 2795673"/>
              <a:gd name="connsiteX0" fmla="*/ 0 w 5399314"/>
              <a:gd name="connsiteY0" fmla="*/ 0 h 2795673"/>
              <a:gd name="connsiteX1" fmla="*/ 5399314 w 5399314"/>
              <a:gd name="connsiteY1" fmla="*/ 10886 h 2795673"/>
              <a:gd name="connsiteX2" fmla="*/ 5355771 w 5399314"/>
              <a:gd name="connsiteY2" fmla="*/ 2795673 h 2795673"/>
              <a:gd name="connsiteX3" fmla="*/ 21771 w 5399314"/>
              <a:gd name="connsiteY3" fmla="*/ 2795673 h 2795673"/>
              <a:gd name="connsiteX4" fmla="*/ 0 w 5399314"/>
              <a:gd name="connsiteY4" fmla="*/ 0 h 2795673"/>
              <a:gd name="connsiteX0" fmla="*/ 0 w 5399314"/>
              <a:gd name="connsiteY0" fmla="*/ 0 h 2795673"/>
              <a:gd name="connsiteX1" fmla="*/ 5399314 w 5399314"/>
              <a:gd name="connsiteY1" fmla="*/ 10886 h 2795673"/>
              <a:gd name="connsiteX2" fmla="*/ 5355771 w 5399314"/>
              <a:gd name="connsiteY2" fmla="*/ 1053959 h 2795673"/>
              <a:gd name="connsiteX3" fmla="*/ 21771 w 5399314"/>
              <a:gd name="connsiteY3" fmla="*/ 2795673 h 2795673"/>
              <a:gd name="connsiteX4" fmla="*/ 0 w 5399314"/>
              <a:gd name="connsiteY4" fmla="*/ 0 h 2795673"/>
              <a:gd name="connsiteX0" fmla="*/ 1 w 5399315"/>
              <a:gd name="connsiteY0" fmla="*/ 0 h 1195473"/>
              <a:gd name="connsiteX1" fmla="*/ 5399315 w 5399315"/>
              <a:gd name="connsiteY1" fmla="*/ 10886 h 1195473"/>
              <a:gd name="connsiteX2" fmla="*/ 5355772 w 5399315"/>
              <a:gd name="connsiteY2" fmla="*/ 1053959 h 1195473"/>
              <a:gd name="connsiteX3" fmla="*/ 0 w 5399315"/>
              <a:gd name="connsiteY3" fmla="*/ 1195473 h 1195473"/>
              <a:gd name="connsiteX4" fmla="*/ 1 w 5399315"/>
              <a:gd name="connsiteY4" fmla="*/ 0 h 1195473"/>
              <a:gd name="connsiteX0" fmla="*/ 1 w 5399315"/>
              <a:gd name="connsiteY0" fmla="*/ 0 h 1195473"/>
              <a:gd name="connsiteX1" fmla="*/ 5399315 w 5399315"/>
              <a:gd name="connsiteY1" fmla="*/ 10886 h 1195473"/>
              <a:gd name="connsiteX2" fmla="*/ 5388429 w 5399315"/>
              <a:gd name="connsiteY2" fmla="*/ 1064845 h 1195473"/>
              <a:gd name="connsiteX3" fmla="*/ 0 w 5399315"/>
              <a:gd name="connsiteY3" fmla="*/ 1195473 h 1195473"/>
              <a:gd name="connsiteX4" fmla="*/ 1 w 5399315"/>
              <a:gd name="connsiteY4" fmla="*/ 0 h 1195473"/>
              <a:gd name="connsiteX0" fmla="*/ 10887 w 5410201"/>
              <a:gd name="connsiteY0" fmla="*/ 0 h 1064845"/>
              <a:gd name="connsiteX1" fmla="*/ 5410201 w 5410201"/>
              <a:gd name="connsiteY1" fmla="*/ 10886 h 1064845"/>
              <a:gd name="connsiteX2" fmla="*/ 5399315 w 5410201"/>
              <a:gd name="connsiteY2" fmla="*/ 1064845 h 1064845"/>
              <a:gd name="connsiteX3" fmla="*/ 0 w 5410201"/>
              <a:gd name="connsiteY3" fmla="*/ 1053959 h 1064845"/>
              <a:gd name="connsiteX4" fmla="*/ 10887 w 5410201"/>
              <a:gd name="connsiteY4" fmla="*/ 0 h 106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0201" h="1064845">
                <a:moveTo>
                  <a:pt x="10887" y="0"/>
                </a:moveTo>
                <a:lnTo>
                  <a:pt x="5410201" y="10886"/>
                </a:lnTo>
                <a:lnTo>
                  <a:pt x="5399315" y="1064845"/>
                </a:lnTo>
                <a:lnTo>
                  <a:pt x="0" y="1053959"/>
                </a:lnTo>
                <a:cubicBezTo>
                  <a:pt x="0" y="655468"/>
                  <a:pt x="10887" y="398491"/>
                  <a:pt x="10887" y="0"/>
                </a:cubicBez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New Members, Their Location and Chapter Sponsor: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26028"/>
            <a:ext cx="7543800" cy="2092881"/>
          </a:xfrm>
          <a:custGeom>
            <a:avLst/>
            <a:gdLst>
              <a:gd name="connsiteX0" fmla="*/ 0 w 7543800"/>
              <a:gd name="connsiteY0" fmla="*/ 0 h 4308872"/>
              <a:gd name="connsiteX1" fmla="*/ 7543800 w 7543800"/>
              <a:gd name="connsiteY1" fmla="*/ 0 h 4308872"/>
              <a:gd name="connsiteX2" fmla="*/ 7543800 w 7543800"/>
              <a:gd name="connsiteY2" fmla="*/ 4308872 h 4308872"/>
              <a:gd name="connsiteX3" fmla="*/ 0 w 7543800"/>
              <a:gd name="connsiteY3" fmla="*/ 4308872 h 4308872"/>
              <a:gd name="connsiteX4" fmla="*/ 0 w 7543800"/>
              <a:gd name="connsiteY4" fmla="*/ 0 h 4308872"/>
              <a:gd name="connsiteX0" fmla="*/ 0 w 7543800"/>
              <a:gd name="connsiteY0" fmla="*/ 0 h 6213872"/>
              <a:gd name="connsiteX1" fmla="*/ 7543800 w 7543800"/>
              <a:gd name="connsiteY1" fmla="*/ 1905000 h 6213872"/>
              <a:gd name="connsiteX2" fmla="*/ 7543800 w 7543800"/>
              <a:gd name="connsiteY2" fmla="*/ 6213872 h 6213872"/>
              <a:gd name="connsiteX3" fmla="*/ 0 w 7543800"/>
              <a:gd name="connsiteY3" fmla="*/ 6213872 h 6213872"/>
              <a:gd name="connsiteX4" fmla="*/ 0 w 7543800"/>
              <a:gd name="connsiteY4" fmla="*/ 0 h 6213872"/>
              <a:gd name="connsiteX0" fmla="*/ 0 w 7543800"/>
              <a:gd name="connsiteY0" fmla="*/ 21771 h 6235643"/>
              <a:gd name="connsiteX1" fmla="*/ 7500257 w 7543800"/>
              <a:gd name="connsiteY1" fmla="*/ 0 h 6235643"/>
              <a:gd name="connsiteX2" fmla="*/ 7543800 w 7543800"/>
              <a:gd name="connsiteY2" fmla="*/ 6235643 h 6235643"/>
              <a:gd name="connsiteX3" fmla="*/ 0 w 7543800"/>
              <a:gd name="connsiteY3" fmla="*/ 6235643 h 6235643"/>
              <a:gd name="connsiteX4" fmla="*/ 0 w 7543800"/>
              <a:gd name="connsiteY4" fmla="*/ 21771 h 623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3800" h="6235643">
                <a:moveTo>
                  <a:pt x="0" y="21771"/>
                </a:moveTo>
                <a:lnTo>
                  <a:pt x="7500257" y="0"/>
                </a:lnTo>
                <a:lnTo>
                  <a:pt x="7543800" y="6235643"/>
                </a:lnTo>
                <a:lnTo>
                  <a:pt x="0" y="6235643"/>
                </a:lnTo>
                <a:lnTo>
                  <a:pt x="0" y="21771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/>
              <a:t>Jonathan T. </a:t>
            </a:r>
            <a:r>
              <a:rPr lang="en-US" sz="1600" dirty="0" smtClean="0"/>
              <a:t>McCarter		Self-Employed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Laura A. </a:t>
            </a:r>
            <a:r>
              <a:rPr lang="en-US" sz="1600" dirty="0" err="1" smtClean="0"/>
              <a:t>Gourlay</a:t>
            </a:r>
            <a:r>
              <a:rPr lang="en-US" sz="1600" dirty="0" smtClean="0"/>
              <a:t>			The </a:t>
            </a:r>
            <a:r>
              <a:rPr lang="en-US" sz="1600" dirty="0"/>
              <a:t>Palmer Company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5" name="Picture 4" descr="New IRWA31 Log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4914" y="304800"/>
            <a:ext cx="1676400" cy="9967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0" advTm="7000">
        <p:split orient="vert"/>
        <p:sndAc>
          <p:stSnd>
            <p:snd r:embed="rId2" name="applause.wav"/>
          </p:stSnd>
        </p:sndAc>
      </p:transition>
    </mc:Choice>
    <mc:Fallback xmlns="">
      <p:transition spd="slow" advTm="7000">
        <p:split orient="vert"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8829" y="2555796"/>
            <a:ext cx="5676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New Members Joining in 2015 (Including Transfers)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968829" y="3276600"/>
            <a:ext cx="66479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Quarter		  13</a:t>
            </a:r>
          </a:p>
          <a:p>
            <a:r>
              <a:rPr lang="en-US" dirty="0" smtClean="0"/>
              <a:t>Second Quarter		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r>
              <a:rPr lang="en-US" dirty="0" smtClean="0"/>
              <a:t>Third Quarter		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0</a:t>
            </a:r>
            <a:r>
              <a:rPr lang="en-US" dirty="0" smtClean="0"/>
              <a:t>	  </a:t>
            </a:r>
          </a:p>
          <a:p>
            <a:r>
              <a:rPr lang="en-US" u="sng" dirty="0" smtClean="0"/>
              <a:t>Fourth Quarter		  0</a:t>
            </a:r>
          </a:p>
          <a:p>
            <a:r>
              <a:rPr lang="en-US" b="1" dirty="0" smtClean="0"/>
              <a:t>Total			  </a:t>
            </a:r>
            <a:r>
              <a:rPr lang="en-US" b="1" dirty="0" smtClean="0">
                <a:solidFill>
                  <a:srgbClr val="FF0000"/>
                </a:solidFill>
              </a:rPr>
              <a:t>15</a:t>
            </a:r>
            <a:r>
              <a:rPr lang="en-US" b="1" dirty="0" smtClean="0"/>
              <a:t>									</a:t>
            </a:r>
            <a:endParaRPr lang="en-US" b="1" dirty="0"/>
          </a:p>
          <a:p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622125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                      Submitted by:  Kevin Kilpatrick, SR/WA</a:t>
            </a:r>
          </a:p>
          <a:p>
            <a:r>
              <a:rPr lang="en-US" dirty="0" smtClean="0"/>
              <a:t>		                         Chairperson, Membership Committee </a:t>
            </a:r>
            <a:endParaRPr lang="en-US" dirty="0"/>
          </a:p>
        </p:txBody>
      </p:sp>
      <p:pic>
        <p:nvPicPr>
          <p:cNvPr id="5" name="Picture 4" descr="New IRWA31 Logo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64016" y="117396"/>
            <a:ext cx="3657600" cy="2438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5000">
        <p:split orient="vert"/>
        <p:sndAc>
          <p:stSnd loop="1">
            <p:snd r:embed="rId2" name="type.wav"/>
          </p:stSnd>
        </p:sndAc>
      </p:transition>
    </mc:Choice>
    <mc:Fallback xmlns="">
      <p:transition spd="slow" advClick="0" advTm="5000">
        <p:split orient="vert"/>
        <p:sndAc>
          <p:stSnd loop="1">
            <p:snd r:embed="rId5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1588</TotalTime>
  <Words>54</Words>
  <Application>Microsoft Office PowerPoint</Application>
  <PresentationFormat>On-screen Show (4:3)</PresentationFormat>
  <Paragraphs>43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IRWA Carolina’s Chapter 31</vt:lpstr>
      <vt:lpstr>PowerPoint Presentation</vt:lpstr>
      <vt:lpstr>PowerPoint Presentation</vt:lpstr>
      <vt:lpstr>PowerPoint Presentation</vt:lpstr>
    </vt:vector>
  </TitlesOfParts>
  <Company>Duke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IRWA Carolina’s Chapter 31</dc:title>
  <dc:creator>Buster Allen</dc:creator>
  <cp:lastModifiedBy>Kevin D. Kilpatrick</cp:lastModifiedBy>
  <cp:revision>67</cp:revision>
  <cp:lastPrinted>2013-08-15T13:56:28Z</cp:lastPrinted>
  <dcterms:created xsi:type="dcterms:W3CDTF">2011-10-07T14:53:45Z</dcterms:created>
  <dcterms:modified xsi:type="dcterms:W3CDTF">2015-04-15T16:12:21Z</dcterms:modified>
</cp:coreProperties>
</file>